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Nanum Gothic"/>
      <p:regular r:id="rId28"/>
      <p:bold r:id="rId29"/>
    </p:embeddedFont>
    <p:embeddedFont>
      <p:font typeface="NanumGothic ExtraBold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6A1170-964B-4DEE-B9CC-4A60D6E3A982}">
  <a:tblStyle styleId="{606A1170-964B-4DEE-B9CC-4A60D6E3A9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anumGothic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NanumGothic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OumATawM_esiQOMv9rz9zjuYY3OABY3PzXPs5d1YeUc/edit#gid=0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47e406ec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f47e406ecd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47e406ec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f47e406ecd_0_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47e406ecd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그림에 WIX링크</a:t>
            </a:r>
            <a:endParaRPr/>
          </a:p>
        </p:txBody>
      </p:sp>
      <p:sp>
        <p:nvSpPr>
          <p:cNvPr id="258" name="Google Shape;258;gf47e406ecd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47e406ecd_8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f47e406ecd_8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47e406ecd_8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f47e406ecd_8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d161bf24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3d161bf243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47e406ecd_8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f47e406ecd_8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7e406ecd_8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f47e406ecd_8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47e406ecd_8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8F9FA"/>
                </a:highlight>
              </a:rPr>
              <a:t>Employee selectMyPage(int employeeId)</a:t>
            </a:r>
            <a:endParaRPr sz="900">
              <a:solidFill>
                <a:schemeClr val="dk1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rgbClr val="F8F9FA"/>
                </a:highlight>
              </a:rPr>
              <a:t>//마이페이지 - 로그인한 사원의 정보</a:t>
            </a:r>
            <a:endParaRPr/>
          </a:p>
        </p:txBody>
      </p:sp>
      <p:sp>
        <p:nvSpPr>
          <p:cNvPr id="381" name="Google Shape;381;gf47e406ecd_8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d13dddf1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3d13dddf1e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47e406ecd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f47e406ecd_8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47e406ecd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f47e406ecd_0_5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47e406ec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f47e406ecd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47e406ecd_8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f47e406ecd_8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47e406ecd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47e406ecd_0_5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d13dddf1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d13dddf1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47e406e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47e406e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47e406ecd_1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47e406ecd_1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47e406ec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f47e406ecd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47e406ec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https://docs.google.com/spreadsheets/d/1OumATawM_esiQOMv9rz9zjuYY3OABY3PzXPs5d1YeUc/edit#gid=0</a:t>
            </a:r>
            <a:endParaRPr/>
          </a:p>
        </p:txBody>
      </p:sp>
      <p:sp>
        <p:nvSpPr>
          <p:cNvPr id="202" name="Google Shape;202;gf47e406ecd_0_4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47e406ec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f47e406ecd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kmj960803.wixsite.com/opus" TargetMode="External"/><Relationship Id="rId4" Type="http://schemas.openxmlformats.org/officeDocument/2006/relationships/hyperlink" Target="https://kmj960803.wixsite.com/opus" TargetMode="External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5" Type="http://schemas.openxmlformats.org/officeDocument/2006/relationships/image" Target="../media/image27.jpg"/><Relationship Id="rId1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흐림이(가) 표시된 사진&#10;&#10;자동 생성된 설명"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1215610" y="1622027"/>
            <a:ext cx="6602400" cy="83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0C0C0C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OPUS</a:t>
            </a:r>
            <a:endParaRPr i="0" sz="5000" u="none" cap="none" strike="noStrike">
              <a:solidFill>
                <a:srgbClr val="0C0C0C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338404" y="2509350"/>
            <a:ext cx="2356800" cy="808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그룹웨어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인사 출결 시스템</a:t>
            </a:r>
            <a:endParaRPr b="1" sz="15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279902" y="3501927"/>
            <a:ext cx="2584200" cy="238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강민주, 고영진, 김아라, 김지연, 김현호</a:t>
            </a:r>
            <a:endParaRPr i="0" sz="900" u="none" cap="none" strike="noStrike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2499178" y="1445315"/>
            <a:ext cx="4145642" cy="238500"/>
            <a:chOff x="3452477" y="1927087"/>
            <a:chExt cx="5527523" cy="318000"/>
          </a:xfrm>
        </p:grpSpPr>
        <p:sp>
          <p:nvSpPr>
            <p:cNvPr id="60" name="Google Shape;60;p14"/>
            <p:cNvSpPr txBox="1"/>
            <p:nvPr/>
          </p:nvSpPr>
          <p:spPr>
            <a:xfrm>
              <a:off x="4065650" y="1927087"/>
              <a:ext cx="43011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1" anchor="ctr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452477" y="2021753"/>
              <a:ext cx="180000" cy="180000"/>
            </a:xfrm>
            <a:prstGeom prst="plaque">
              <a:avLst>
                <a:gd fmla="val 50000" name="adj"/>
              </a:avLst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8800000" y="2021753"/>
              <a:ext cx="180000" cy="180000"/>
            </a:xfrm>
            <a:prstGeom prst="plaque">
              <a:avLst>
                <a:gd fmla="val 50000" name="adj"/>
              </a:avLst>
            </a:prstGeom>
            <a:solidFill>
              <a:srgbClr val="0C0C0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74C81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침대, 실내, 담요, 천이(가) 표시된 사진&#10;&#10;자동 생성된 설명" id="243" name="Google Shape;243;p23"/>
          <p:cNvPicPr preferRelativeResize="0"/>
          <p:nvPr/>
        </p:nvPicPr>
        <p:blipFill rotWithShape="1">
          <a:blip r:embed="rId3">
            <a:alphaModFix amt="20000"/>
          </a:blip>
          <a:srcRect b="7820" l="0" r="0" t="7812"/>
          <a:stretch/>
        </p:blipFill>
        <p:spPr>
          <a:xfrm>
            <a:off x="-34" y="3963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3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245" name="Google Shape;245;p23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01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6" name="Google Shape;246;p23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</a:t>
              </a: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02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7" name="Google Shape;247;p23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03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48" name="Google Shape;248;p23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04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921789" y="2225501"/>
            <a:ext cx="7300361" cy="700425"/>
            <a:chOff x="1364554" y="2967335"/>
            <a:chExt cx="9733814" cy="933900"/>
          </a:xfrm>
        </p:grpSpPr>
        <p:grpSp>
          <p:nvGrpSpPr>
            <p:cNvPr id="250" name="Google Shape;250;p23"/>
            <p:cNvGrpSpPr/>
            <p:nvPr/>
          </p:nvGrpSpPr>
          <p:grpSpPr>
            <a:xfrm>
              <a:off x="1364554" y="2967335"/>
              <a:ext cx="6061552" cy="933900"/>
              <a:chOff x="3083959" y="2967335"/>
              <a:chExt cx="6061552" cy="933900"/>
            </a:xfrm>
          </p:grpSpPr>
          <p:sp>
            <p:nvSpPr>
              <p:cNvPr id="251" name="Google Shape;251;p23"/>
              <p:cNvSpPr txBox="1"/>
              <p:nvPr/>
            </p:nvSpPr>
            <p:spPr>
              <a:xfrm>
                <a:off x="3083959" y="2967335"/>
                <a:ext cx="5411700" cy="9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4100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CHAPTER 03</a:t>
                </a:r>
                <a:endParaRPr sz="4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7760868" y="3244333"/>
              <a:ext cx="3337500" cy="379500"/>
              <a:chOff x="8118514" y="3244333"/>
              <a:chExt cx="3337500" cy="379500"/>
            </a:xfrm>
          </p:grpSpPr>
          <p:sp>
            <p:nvSpPr>
              <p:cNvPr id="254" name="Google Shape;254;p23"/>
              <p:cNvSpPr txBox="1"/>
              <p:nvPr/>
            </p:nvSpPr>
            <p:spPr>
              <a:xfrm>
                <a:off x="8914114" y="3244333"/>
                <a:ext cx="25419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ctr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프로젝트 진행사항</a:t>
                </a:r>
                <a:endParaRPr sz="1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255" name="Google Shape;255;p23"/>
              <p:cNvCxnSpPr>
                <a:endCxn id="254" idx="1"/>
              </p:cNvCxnSpPr>
              <p:nvPr/>
            </p:nvCxnSpPr>
            <p:spPr>
              <a:xfrm>
                <a:off x="8118514" y="3434083"/>
                <a:ext cx="79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>
            <a:hlinkClick r:id="rId3"/>
          </p:cNvPr>
          <p:cNvSpPr/>
          <p:nvPr/>
        </p:nvSpPr>
        <p:spPr>
          <a:xfrm>
            <a:off x="2251200" y="1101175"/>
            <a:ext cx="4641600" cy="353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4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262" name="Google Shape;262;p24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4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4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4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24"/>
          <p:cNvSpPr txBox="1"/>
          <p:nvPr/>
        </p:nvSpPr>
        <p:spPr>
          <a:xfrm>
            <a:off x="551925" y="739375"/>
            <a:ext cx="936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화면설계</a:t>
            </a:r>
            <a:endParaRPr b="1" sz="19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7" name="Google Shape;267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501" y="1334399"/>
            <a:ext cx="4231000" cy="30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5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273" name="Google Shape;273;p25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25"/>
          <p:cNvSpPr txBox="1"/>
          <p:nvPr/>
        </p:nvSpPr>
        <p:spPr>
          <a:xfrm>
            <a:off x="551924" y="656788"/>
            <a:ext cx="3209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DB설계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50" y="1184525"/>
            <a:ext cx="7312699" cy="36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26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284" name="Google Shape;284;p26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6"/>
          <p:cNvSpPr txBox="1"/>
          <p:nvPr/>
        </p:nvSpPr>
        <p:spPr>
          <a:xfrm>
            <a:off x="551924" y="718750"/>
            <a:ext cx="3209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ko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백엔드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88" y="1286500"/>
            <a:ext cx="8007226" cy="33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/>
          <p:nvPr/>
        </p:nvSpPr>
        <p:spPr>
          <a:xfrm>
            <a:off x="141850" y="4326250"/>
            <a:ext cx="4746000" cy="643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141850" y="1350625"/>
            <a:ext cx="4798200" cy="232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5160925" y="1518700"/>
            <a:ext cx="5647500" cy="255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7"/>
          <p:cNvGrpSpPr/>
          <p:nvPr/>
        </p:nvGrpSpPr>
        <p:grpSpPr>
          <a:xfrm>
            <a:off x="401953" y="283157"/>
            <a:ext cx="3738132" cy="177075"/>
            <a:chOff x="535937" y="377543"/>
            <a:chExt cx="4984176" cy="236100"/>
          </a:xfrm>
        </p:grpSpPr>
        <p:sp>
          <p:nvSpPr>
            <p:cNvPr id="298" name="Google Shape;298;p27"/>
            <p:cNvSpPr txBox="1"/>
            <p:nvPr/>
          </p:nvSpPr>
          <p:spPr>
            <a:xfrm>
              <a:off x="535937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975" y="1591925"/>
            <a:ext cx="3871026" cy="228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7"/>
          <p:cNvCxnSpPr/>
          <p:nvPr/>
        </p:nvCxnSpPr>
        <p:spPr>
          <a:xfrm>
            <a:off x="89650" y="3675875"/>
            <a:ext cx="4876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7"/>
          <p:cNvSpPr txBox="1"/>
          <p:nvPr/>
        </p:nvSpPr>
        <p:spPr>
          <a:xfrm>
            <a:off x="128650" y="1032350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CalendarOracleRepository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5" name="Google Shape;305;p27"/>
          <p:cNvCxnSpPr/>
          <p:nvPr/>
        </p:nvCxnSpPr>
        <p:spPr>
          <a:xfrm>
            <a:off x="128650" y="1142900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27"/>
          <p:cNvSpPr txBox="1"/>
          <p:nvPr/>
        </p:nvSpPr>
        <p:spPr>
          <a:xfrm>
            <a:off x="141850" y="1459475"/>
            <a:ext cx="5950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내 일정 생성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void insert(Calendar calendar)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내 일정만 체크했을때 리턴</a:t>
            </a:r>
            <a:endParaRPr sz="1200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List&lt;Calendar&gt; selectCalMyExcludeDept(String ym, int employeeId) 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내 일정과 부서일정 모두 리턴</a:t>
            </a:r>
            <a:endParaRPr sz="1200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List&lt;Calendar&gt; selectCalBoth(String ym, int employeeId)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부서일정만 체크했을때 리턴</a:t>
            </a:r>
            <a:endParaRPr sz="1200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List&lt;Calendar&gt; selectCalDeptExcludeMy(String ym, int employeeId) 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7" name="Google Shape;307;p27"/>
          <p:cNvCxnSpPr/>
          <p:nvPr/>
        </p:nvCxnSpPr>
        <p:spPr>
          <a:xfrm>
            <a:off x="128650" y="1350613"/>
            <a:ext cx="4798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27"/>
          <p:cNvGrpSpPr/>
          <p:nvPr/>
        </p:nvGrpSpPr>
        <p:grpSpPr>
          <a:xfrm>
            <a:off x="89650" y="3988100"/>
            <a:ext cx="6002700" cy="981225"/>
            <a:chOff x="-1109925" y="2004675"/>
            <a:chExt cx="6002700" cy="981225"/>
          </a:xfrm>
        </p:grpSpPr>
        <p:cxnSp>
          <p:nvCxnSpPr>
            <p:cNvPr id="309" name="Google Shape;309;p27"/>
            <p:cNvCxnSpPr/>
            <p:nvPr/>
          </p:nvCxnSpPr>
          <p:spPr>
            <a:xfrm>
              <a:off x="-1109925" y="2985900"/>
              <a:ext cx="4876200" cy="0"/>
            </a:xfrm>
            <a:prstGeom prst="straightConnector1">
              <a:avLst/>
            </a:prstGeom>
            <a:noFill/>
            <a:ln cap="flat" cmpd="sng" w="9525">
              <a:solidFill>
                <a:srgbClr val="374C8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0" name="Google Shape;310;p27"/>
            <p:cNvSpPr txBox="1"/>
            <p:nvPr/>
          </p:nvSpPr>
          <p:spPr>
            <a:xfrm>
              <a:off x="-1070925" y="2004675"/>
              <a:ext cx="3026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>
                  <a:solidFill>
                    <a:srgbClr val="374C8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CaltypeOracleRepository</a:t>
              </a:r>
              <a:endParaRPr b="1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311" name="Google Shape;311;p27"/>
            <p:cNvCxnSpPr/>
            <p:nvPr/>
          </p:nvCxnSpPr>
          <p:spPr>
            <a:xfrm>
              <a:off x="-1070925" y="2115225"/>
              <a:ext cx="0" cy="162900"/>
            </a:xfrm>
            <a:prstGeom prst="straightConnector1">
              <a:avLst/>
            </a:prstGeom>
            <a:noFill/>
            <a:ln cap="flat" cmpd="sng" w="76200">
              <a:solidFill>
                <a:srgbClr val="374C8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27"/>
            <p:cNvSpPr txBox="1"/>
            <p:nvPr/>
          </p:nvSpPr>
          <p:spPr>
            <a:xfrm>
              <a:off x="-1057725" y="2431800"/>
              <a:ext cx="5950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chemeClr val="lt1"/>
                  </a:solidFill>
                  <a:highlight>
                    <a:srgbClr val="374C8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일정 유형 리턴</a:t>
              </a:r>
              <a:endParaRPr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434343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List&lt;CalType&gt; selectCaltype()</a:t>
              </a:r>
              <a:endParaRPr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313" name="Google Shape;313;p27"/>
            <p:cNvCxnSpPr/>
            <p:nvPr/>
          </p:nvCxnSpPr>
          <p:spPr>
            <a:xfrm>
              <a:off x="-1070925" y="2322938"/>
              <a:ext cx="4798200" cy="0"/>
            </a:xfrm>
            <a:prstGeom prst="straightConnector1">
              <a:avLst/>
            </a:prstGeom>
            <a:noFill/>
            <a:ln cap="flat" cmpd="sng" w="9525">
              <a:solidFill>
                <a:srgbClr val="374C8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/>
          <p:nvPr/>
        </p:nvSpPr>
        <p:spPr>
          <a:xfrm>
            <a:off x="146925" y="3950650"/>
            <a:ext cx="4375200" cy="1167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5282875" y="4377588"/>
            <a:ext cx="3299400" cy="66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238075" y="2610625"/>
            <a:ext cx="3299400" cy="663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146875" y="1186775"/>
            <a:ext cx="4411500" cy="63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4863575" y="880025"/>
            <a:ext cx="6191400" cy="2505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146875" y="1243075"/>
            <a:ext cx="595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휴가요청정보 DB저장</a:t>
            </a:r>
            <a:endParaRPr sz="1100">
              <a:solidFill>
                <a:schemeClr val="dk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void insertHolidayRequest(HolidayRequest holidayrequest)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4" name="Google Shape;324;p28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325" name="Google Shape;325;p28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8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8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8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787" y="990576"/>
            <a:ext cx="4067074" cy="224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8"/>
          <p:cNvCxnSpPr/>
          <p:nvPr/>
        </p:nvCxnSpPr>
        <p:spPr>
          <a:xfrm>
            <a:off x="185875" y="3273575"/>
            <a:ext cx="33159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8"/>
          <p:cNvSpPr txBox="1"/>
          <p:nvPr/>
        </p:nvSpPr>
        <p:spPr>
          <a:xfrm>
            <a:off x="224875" y="2292350"/>
            <a:ext cx="302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HolidayTypeOracleRepository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2" name="Google Shape;332;p28"/>
          <p:cNvCxnSpPr/>
          <p:nvPr/>
        </p:nvCxnSpPr>
        <p:spPr>
          <a:xfrm>
            <a:off x="238075" y="2374850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8"/>
          <p:cNvSpPr txBox="1"/>
          <p:nvPr/>
        </p:nvSpPr>
        <p:spPr>
          <a:xfrm>
            <a:off x="238075" y="2674200"/>
            <a:ext cx="595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 유형 리턴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List&lt;HolidayType&gt; selectHolidayType()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4" name="Google Shape;334;p28"/>
          <p:cNvCxnSpPr/>
          <p:nvPr/>
        </p:nvCxnSpPr>
        <p:spPr>
          <a:xfrm>
            <a:off x="224875" y="2610613"/>
            <a:ext cx="3299400" cy="1830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8"/>
          <p:cNvCxnSpPr/>
          <p:nvPr/>
        </p:nvCxnSpPr>
        <p:spPr>
          <a:xfrm>
            <a:off x="146875" y="1822988"/>
            <a:ext cx="4375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8"/>
          <p:cNvSpPr txBox="1"/>
          <p:nvPr/>
        </p:nvSpPr>
        <p:spPr>
          <a:xfrm>
            <a:off x="185875" y="880013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HolidayRequestOracleRepository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7" name="Google Shape;337;p28"/>
          <p:cNvCxnSpPr/>
          <p:nvPr/>
        </p:nvCxnSpPr>
        <p:spPr>
          <a:xfrm>
            <a:off x="185875" y="990563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8"/>
          <p:cNvCxnSpPr/>
          <p:nvPr/>
        </p:nvCxnSpPr>
        <p:spPr>
          <a:xfrm>
            <a:off x="185875" y="1198275"/>
            <a:ext cx="42966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8"/>
          <p:cNvCxnSpPr/>
          <p:nvPr/>
        </p:nvCxnSpPr>
        <p:spPr>
          <a:xfrm>
            <a:off x="146875" y="5117850"/>
            <a:ext cx="4375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8"/>
          <p:cNvSpPr txBox="1"/>
          <p:nvPr/>
        </p:nvSpPr>
        <p:spPr>
          <a:xfrm>
            <a:off x="185875" y="3632375"/>
            <a:ext cx="302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HolidayInfoOracleRepository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1" name="Google Shape;341;p28"/>
          <p:cNvCxnSpPr/>
          <p:nvPr/>
        </p:nvCxnSpPr>
        <p:spPr>
          <a:xfrm>
            <a:off x="185875" y="3742925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8"/>
          <p:cNvSpPr txBox="1"/>
          <p:nvPr/>
        </p:nvSpPr>
        <p:spPr>
          <a:xfrm>
            <a:off x="146875" y="4014225"/>
            <a:ext cx="595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휴가일수 리턴(사용자 참고용)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HolidayInfo selectHolidayInfoByEmployeeId(int employeeId)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승인된 휴가일수 반영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void update(int employeeId)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3" name="Google Shape;343;p28"/>
          <p:cNvCxnSpPr/>
          <p:nvPr/>
        </p:nvCxnSpPr>
        <p:spPr>
          <a:xfrm>
            <a:off x="185875" y="3950638"/>
            <a:ext cx="42966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8"/>
          <p:cNvCxnSpPr/>
          <p:nvPr/>
        </p:nvCxnSpPr>
        <p:spPr>
          <a:xfrm>
            <a:off x="5274625" y="5058925"/>
            <a:ext cx="33159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8"/>
          <p:cNvSpPr txBox="1"/>
          <p:nvPr/>
        </p:nvSpPr>
        <p:spPr>
          <a:xfrm>
            <a:off x="5313625" y="4077700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ApprovalLevelOracleRepository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5326825" y="4459550"/>
            <a:ext cx="595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결재자 목록 리턴</a:t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highlight>
                  <a:srgbClr val="F8F9FA"/>
                </a:highlight>
                <a:latin typeface="Nanum Gothic"/>
                <a:ea typeface="Nanum Gothic"/>
                <a:cs typeface="Nanum Gothic"/>
                <a:sym typeface="Nanum Gothic"/>
              </a:rPr>
              <a:t>List&lt;ApprovalLevel&gt; selectApprovalLevel() // </a:t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7" name="Google Shape;347;p28"/>
          <p:cNvCxnSpPr/>
          <p:nvPr/>
        </p:nvCxnSpPr>
        <p:spPr>
          <a:xfrm>
            <a:off x="5313625" y="4395963"/>
            <a:ext cx="3299400" cy="1830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8"/>
          <p:cNvCxnSpPr/>
          <p:nvPr/>
        </p:nvCxnSpPr>
        <p:spPr>
          <a:xfrm>
            <a:off x="5326825" y="4196350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/>
          <p:nvPr/>
        </p:nvSpPr>
        <p:spPr>
          <a:xfrm>
            <a:off x="5589825" y="4410600"/>
            <a:ext cx="3306300" cy="55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128875" y="2582650"/>
            <a:ext cx="5127000" cy="2176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128875" y="1077750"/>
            <a:ext cx="4336200" cy="578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5558850" y="15250"/>
            <a:ext cx="5647500" cy="4166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358" name="Google Shape;358;p29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9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9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9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2" name="Google Shape;3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200" y="2077200"/>
            <a:ext cx="3129976" cy="19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77" y="178823"/>
            <a:ext cx="3197225" cy="19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 txBox="1"/>
          <p:nvPr/>
        </p:nvSpPr>
        <p:spPr>
          <a:xfrm>
            <a:off x="128875" y="1077738"/>
            <a:ext cx="595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결재자 목록 리턴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List&lt;ApprovalLevel&gt; selectApprovalLevel()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5" name="Google Shape;365;p29"/>
          <p:cNvCxnSpPr/>
          <p:nvPr/>
        </p:nvCxnSpPr>
        <p:spPr>
          <a:xfrm>
            <a:off x="128875" y="1656113"/>
            <a:ext cx="4375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29"/>
          <p:cNvSpPr txBox="1"/>
          <p:nvPr/>
        </p:nvSpPr>
        <p:spPr>
          <a:xfrm>
            <a:off x="187800" y="772700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ApprovalLevelOracleRepository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7" name="Google Shape;367;p29"/>
          <p:cNvCxnSpPr/>
          <p:nvPr/>
        </p:nvCxnSpPr>
        <p:spPr>
          <a:xfrm>
            <a:off x="128875" y="891338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9"/>
          <p:cNvCxnSpPr/>
          <p:nvPr/>
        </p:nvCxnSpPr>
        <p:spPr>
          <a:xfrm>
            <a:off x="128875" y="1099050"/>
            <a:ext cx="42966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9"/>
          <p:cNvSpPr txBox="1"/>
          <p:nvPr/>
        </p:nvSpPr>
        <p:spPr>
          <a:xfrm>
            <a:off x="5590138" y="4404600"/>
            <a:ext cx="312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 유형 리턴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List&lt;HolidayType&gt; selectHolidayType()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0" name="Google Shape;370;p29"/>
          <p:cNvCxnSpPr/>
          <p:nvPr/>
        </p:nvCxnSpPr>
        <p:spPr>
          <a:xfrm flipH="1" rot="10800000">
            <a:off x="5550825" y="4964975"/>
            <a:ext cx="3356700" cy="2400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29"/>
          <p:cNvSpPr txBox="1"/>
          <p:nvPr/>
        </p:nvSpPr>
        <p:spPr>
          <a:xfrm>
            <a:off x="5589825" y="4103838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HolidayTypeOracleRepository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2" name="Google Shape;372;p29"/>
          <p:cNvCxnSpPr/>
          <p:nvPr/>
        </p:nvCxnSpPr>
        <p:spPr>
          <a:xfrm>
            <a:off x="5589825" y="4214388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9"/>
          <p:cNvCxnSpPr/>
          <p:nvPr/>
        </p:nvCxnSpPr>
        <p:spPr>
          <a:xfrm flipH="1" rot="10800000">
            <a:off x="5590125" y="4404600"/>
            <a:ext cx="3306300" cy="600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9"/>
          <p:cNvCxnSpPr/>
          <p:nvPr/>
        </p:nvCxnSpPr>
        <p:spPr>
          <a:xfrm>
            <a:off x="128875" y="4764950"/>
            <a:ext cx="51156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9"/>
          <p:cNvSpPr txBox="1"/>
          <p:nvPr/>
        </p:nvSpPr>
        <p:spPr>
          <a:xfrm>
            <a:off x="128875" y="2213188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HolidayRequestOracleRepository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6" name="Google Shape;376;p29"/>
          <p:cNvCxnSpPr/>
          <p:nvPr/>
        </p:nvCxnSpPr>
        <p:spPr>
          <a:xfrm>
            <a:off x="128875" y="2323738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9"/>
          <p:cNvCxnSpPr/>
          <p:nvPr/>
        </p:nvCxnSpPr>
        <p:spPr>
          <a:xfrm>
            <a:off x="128875" y="2557025"/>
            <a:ext cx="51381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29"/>
          <p:cNvSpPr txBox="1"/>
          <p:nvPr/>
        </p:nvSpPr>
        <p:spPr>
          <a:xfrm>
            <a:off x="128875" y="2557013"/>
            <a:ext cx="5566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휴가요청정보 DB저장</a:t>
            </a:r>
            <a:endParaRPr sz="1100">
              <a:solidFill>
                <a:schemeClr val="dk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void insertHolidayRequest(HolidayRequest holidayrequest)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요청한 휴가 정보 상세정보 리턴</a:t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HolidayRequest  selectHolidayRequestByHolidayNumber(int holidayNumber)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휴가 요청 리스트 출력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List&lt;HolidayRequest&gt; selectHolidayByEmployeeId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(int startRow,int endRow, int employeeId) 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등록된 휴가 요청취소시  반영</a:t>
            </a:r>
            <a:endParaRPr sz="1100">
              <a:solidFill>
                <a:schemeClr val="dk1"/>
              </a:solidFill>
              <a:highlight>
                <a:srgbClr val="F8F9FA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void update(int holidayNumber)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/>
          <p:nvPr/>
        </p:nvSpPr>
        <p:spPr>
          <a:xfrm>
            <a:off x="197400" y="2150800"/>
            <a:ext cx="5119800" cy="1673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5401975" y="360000"/>
            <a:ext cx="5647500" cy="442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30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386" name="Google Shape;386;p30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0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0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75" y="909975"/>
            <a:ext cx="3347275" cy="1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074" y="2732450"/>
            <a:ext cx="3347275" cy="1673638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0"/>
          <p:cNvSpPr txBox="1"/>
          <p:nvPr/>
        </p:nvSpPr>
        <p:spPr>
          <a:xfrm>
            <a:off x="197400" y="2150800"/>
            <a:ext cx="5421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로그인 - 사번과 비밀번호로 사원 리턴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Employee selectByIdAndPwd(int employeeId, String employeePassword)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비밀번호 수정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void update(int employeeId, String employeePassword)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마이페이지 - 로그인한 사원의 정보 반영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Employee selectMyPage(int employeeId)</a:t>
            </a:r>
            <a:endParaRPr sz="12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3" name="Google Shape;393;p30"/>
          <p:cNvCxnSpPr/>
          <p:nvPr/>
        </p:nvCxnSpPr>
        <p:spPr>
          <a:xfrm>
            <a:off x="197400" y="3824500"/>
            <a:ext cx="51198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0"/>
          <p:cNvSpPr txBox="1"/>
          <p:nvPr/>
        </p:nvSpPr>
        <p:spPr>
          <a:xfrm>
            <a:off x="194700" y="1824438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EmployeeOracleRepository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5" name="Google Shape;395;p30"/>
          <p:cNvCxnSpPr/>
          <p:nvPr/>
        </p:nvCxnSpPr>
        <p:spPr>
          <a:xfrm>
            <a:off x="197400" y="1943088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0"/>
          <p:cNvCxnSpPr/>
          <p:nvPr/>
        </p:nvCxnSpPr>
        <p:spPr>
          <a:xfrm>
            <a:off x="194700" y="2150800"/>
            <a:ext cx="50472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/>
          <p:nvPr/>
        </p:nvSpPr>
        <p:spPr>
          <a:xfrm>
            <a:off x="147275" y="1832500"/>
            <a:ext cx="5017800" cy="181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5237125" y="377850"/>
            <a:ext cx="5647500" cy="4546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31"/>
          <p:cNvGrpSpPr/>
          <p:nvPr/>
        </p:nvGrpSpPr>
        <p:grpSpPr>
          <a:xfrm>
            <a:off x="401953" y="283157"/>
            <a:ext cx="3738132" cy="177075"/>
            <a:chOff x="535937" y="377543"/>
            <a:chExt cx="4984176" cy="236100"/>
          </a:xfrm>
        </p:grpSpPr>
        <p:sp>
          <p:nvSpPr>
            <p:cNvPr id="404" name="Google Shape;404;p31"/>
            <p:cNvSpPr txBox="1"/>
            <p:nvPr/>
          </p:nvSpPr>
          <p:spPr>
            <a:xfrm>
              <a:off x="535937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1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8" name="Google Shape;408;p31"/>
          <p:cNvCxnSpPr/>
          <p:nvPr/>
        </p:nvCxnSpPr>
        <p:spPr>
          <a:xfrm>
            <a:off x="89650" y="3687100"/>
            <a:ext cx="5075400" cy="2040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1"/>
          <p:cNvSpPr txBox="1"/>
          <p:nvPr/>
        </p:nvSpPr>
        <p:spPr>
          <a:xfrm>
            <a:off x="128650" y="1514225"/>
            <a:ext cx="30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Notice</a:t>
            </a:r>
            <a:r>
              <a:rPr b="1" lang="ko">
                <a:solidFill>
                  <a:srgbClr val="374C81"/>
                </a:solidFill>
                <a:latin typeface="Nanum Gothic"/>
                <a:ea typeface="Nanum Gothic"/>
                <a:cs typeface="Nanum Gothic"/>
                <a:sym typeface="Nanum Gothic"/>
              </a:rPr>
              <a:t>OracleRepository</a:t>
            </a:r>
            <a:endParaRPr b="1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0" name="Google Shape;410;p31"/>
          <p:cNvCxnSpPr/>
          <p:nvPr/>
        </p:nvCxnSpPr>
        <p:spPr>
          <a:xfrm>
            <a:off x="128650" y="1624775"/>
            <a:ext cx="0" cy="162900"/>
          </a:xfrm>
          <a:prstGeom prst="straightConnector1">
            <a:avLst/>
          </a:prstGeom>
          <a:noFill/>
          <a:ln cap="flat" cmpd="sng" w="76200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1"/>
          <p:cNvSpPr txBox="1"/>
          <p:nvPr/>
        </p:nvSpPr>
        <p:spPr>
          <a:xfrm>
            <a:off x="141850" y="1941350"/>
            <a:ext cx="59505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공지사항 리스트</a:t>
            </a: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 10개씩 보여주기</a:t>
            </a:r>
            <a:endParaRPr sz="1200">
              <a:solidFill>
                <a:schemeClr val="lt1"/>
              </a:solidFill>
              <a:highlight>
                <a:srgbClr val="374C8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List&lt;Notice&gt;</a:t>
            </a:r>
            <a:r>
              <a:rPr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selectNoticesByWritingTime(int startRow, int endRow)</a:t>
            </a:r>
            <a:endParaRPr sz="11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검색된 제목과 같은</a:t>
            </a: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 공지사항 가져오기</a:t>
            </a:r>
            <a:endParaRPr sz="1200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List&lt;Notice&gt; selectByNoticeTitle(int startRow, int endRow, String noticeTitle)</a:t>
            </a:r>
            <a:r>
              <a:rPr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상세페이지</a:t>
            </a:r>
            <a:r>
              <a:rPr lang="ko" sz="1200">
                <a:solidFill>
                  <a:schemeClr val="lt1"/>
                </a:solidFill>
                <a:highlight>
                  <a:srgbClr val="374C81"/>
                </a:highlight>
                <a:latin typeface="Nanum Gothic"/>
                <a:ea typeface="Nanum Gothic"/>
                <a:cs typeface="Nanum Gothic"/>
                <a:sym typeface="Nanum Gothic"/>
              </a:rPr>
              <a:t> 불러오기</a:t>
            </a:r>
            <a:endParaRPr sz="1200">
              <a:solidFill>
                <a:srgbClr val="374C8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Notice </a:t>
            </a:r>
            <a:r>
              <a:rPr lang="ko" sz="11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selectByNoticeId(int noticeId)</a:t>
            </a:r>
            <a:endParaRPr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2" name="Google Shape;412;p31"/>
          <p:cNvCxnSpPr/>
          <p:nvPr/>
        </p:nvCxnSpPr>
        <p:spPr>
          <a:xfrm>
            <a:off x="128650" y="1832488"/>
            <a:ext cx="5025600" cy="0"/>
          </a:xfrm>
          <a:prstGeom prst="straightConnector1">
            <a:avLst/>
          </a:prstGeom>
          <a:noFill/>
          <a:ln cap="flat" cmpd="sng" w="9525">
            <a:solidFill>
              <a:srgbClr val="374C8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475" y="682825"/>
            <a:ext cx="3459550" cy="19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575" y="2659825"/>
            <a:ext cx="3525599" cy="18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74C81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침대, 실내, 담요, 천이(가) 표시된 사진&#10;&#10;자동 생성된 설명" id="419" name="Google Shape;419;p32"/>
          <p:cNvPicPr preferRelativeResize="0"/>
          <p:nvPr/>
        </p:nvPicPr>
        <p:blipFill rotWithShape="1">
          <a:blip r:embed="rId3">
            <a:alphaModFix amt="20000"/>
          </a:blip>
          <a:srcRect b="7820" l="0" r="0" t="7812"/>
          <a:stretch/>
        </p:blipFill>
        <p:spPr>
          <a:xfrm>
            <a:off x="16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2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421" name="Google Shape;421;p32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01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22" name="Google Shape;422;p32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</a:t>
              </a: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02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23" name="Google Shape;423;p32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03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24" name="Google Shape;424;p32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04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425" name="Google Shape;425;p32"/>
          <p:cNvGrpSpPr/>
          <p:nvPr/>
        </p:nvGrpSpPr>
        <p:grpSpPr>
          <a:xfrm>
            <a:off x="921789" y="2225501"/>
            <a:ext cx="7300361" cy="700425"/>
            <a:chOff x="1364554" y="2967335"/>
            <a:chExt cx="9733814" cy="933900"/>
          </a:xfrm>
        </p:grpSpPr>
        <p:grpSp>
          <p:nvGrpSpPr>
            <p:cNvPr id="426" name="Google Shape;426;p32"/>
            <p:cNvGrpSpPr/>
            <p:nvPr/>
          </p:nvGrpSpPr>
          <p:grpSpPr>
            <a:xfrm>
              <a:off x="1364554" y="2967335"/>
              <a:ext cx="6061552" cy="933900"/>
              <a:chOff x="3083959" y="2967335"/>
              <a:chExt cx="6061552" cy="933900"/>
            </a:xfrm>
          </p:grpSpPr>
          <p:sp>
            <p:nvSpPr>
              <p:cNvPr id="427" name="Google Shape;427;p32"/>
              <p:cNvSpPr txBox="1"/>
              <p:nvPr/>
            </p:nvSpPr>
            <p:spPr>
              <a:xfrm>
                <a:off x="3083959" y="2967335"/>
                <a:ext cx="5411700" cy="9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4100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CHAPTER 04</a:t>
                </a:r>
                <a:endParaRPr sz="4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8" name="Google Shape;428;p32"/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9" name="Google Shape;429;p32"/>
            <p:cNvGrpSpPr/>
            <p:nvPr/>
          </p:nvGrpSpPr>
          <p:grpSpPr>
            <a:xfrm>
              <a:off x="7760868" y="3244333"/>
              <a:ext cx="3337500" cy="379500"/>
              <a:chOff x="8118514" y="3244333"/>
              <a:chExt cx="3337500" cy="379500"/>
            </a:xfrm>
          </p:grpSpPr>
          <p:sp>
            <p:nvSpPr>
              <p:cNvPr id="430" name="Google Shape;430;p32"/>
              <p:cNvSpPr txBox="1"/>
              <p:nvPr/>
            </p:nvSpPr>
            <p:spPr>
              <a:xfrm>
                <a:off x="8914114" y="3244333"/>
                <a:ext cx="25419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ctr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향후 발전계획 및 소감</a:t>
                </a:r>
                <a:endParaRPr sz="1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431" name="Google Shape;431;p32"/>
              <p:cNvCxnSpPr>
                <a:endCxn id="430" idx="1"/>
              </p:cNvCxnSpPr>
              <p:nvPr/>
            </p:nvCxnSpPr>
            <p:spPr>
              <a:xfrm>
                <a:off x="8118514" y="3434083"/>
                <a:ext cx="79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5"/>
          <p:cNvCxnSpPr/>
          <p:nvPr/>
        </p:nvCxnSpPr>
        <p:spPr>
          <a:xfrm>
            <a:off x="4571999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D7D2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/>
        </p:nvSpPr>
        <p:spPr>
          <a:xfrm>
            <a:off x="551928" y="283157"/>
            <a:ext cx="687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0" name="Google Shape;70;p15"/>
            <p:cNvSpPr/>
            <p:nvPr/>
          </p:nvSpPr>
          <p:spPr>
            <a:xfrm>
              <a:off x="0" y="0"/>
              <a:ext cx="60960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82000">
                  <a:schemeClr val="lt1"/>
                </a:gs>
                <a:gs pos="100000">
                  <a:srgbClr val="EAE8E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10800000">
              <a:off x="6096000" y="0"/>
              <a:ext cx="6096000" cy="68580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82000">
                  <a:schemeClr val="lt1"/>
                </a:gs>
                <a:gs pos="100000">
                  <a:srgbClr val="EAE8E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2" name="Google Shape;72;p15"/>
          <p:cNvSpPr txBox="1"/>
          <p:nvPr/>
        </p:nvSpPr>
        <p:spPr>
          <a:xfrm>
            <a:off x="551924" y="1766925"/>
            <a:ext cx="908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13500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b="1" sz="33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51924" y="2347225"/>
            <a:ext cx="1259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개요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벽, 실내, 하얀색이(가) 표시된 사진&#10;&#10;자동 생성된 설명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928" y="2897557"/>
            <a:ext cx="1479794" cy="83238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738474" y="1766914"/>
            <a:ext cx="75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13500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b="1" sz="33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738475" y="2347225"/>
            <a:ext cx="1506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endParaRPr b="1" sz="12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일정 및 개발환경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551928" y="3904025"/>
            <a:ext cx="1479560" cy="607950"/>
            <a:chOff x="1038335" y="5056112"/>
            <a:chExt cx="1972747" cy="810600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1038335" y="5056120"/>
              <a:ext cx="2019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1.1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1.2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1594782" y="5056112"/>
              <a:ext cx="14163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프로젝트 소개</a:t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선정배경</a:t>
              </a:r>
              <a:endParaRPr sz="1100"/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8474" y="2898032"/>
            <a:ext cx="1479798" cy="8323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925741" y="1766914"/>
            <a:ext cx="761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13500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b="1" sz="33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925750" y="2347225"/>
            <a:ext cx="1314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진행사항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3" name="Google Shape;83;p15"/>
          <p:cNvGrpSpPr/>
          <p:nvPr/>
        </p:nvGrpSpPr>
        <p:grpSpPr>
          <a:xfrm>
            <a:off x="2738474" y="3904025"/>
            <a:ext cx="1480523" cy="561831"/>
            <a:chOff x="998319" y="5056112"/>
            <a:chExt cx="1974030" cy="749108"/>
          </a:xfrm>
        </p:grpSpPr>
        <p:sp>
          <p:nvSpPr>
            <p:cNvPr id="84" name="Google Shape;84;p15"/>
            <p:cNvSpPr txBox="1"/>
            <p:nvPr/>
          </p:nvSpPr>
          <p:spPr>
            <a:xfrm>
              <a:off x="998319" y="5056120"/>
              <a:ext cx="2019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2.1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2.2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1851549" y="5056112"/>
              <a:ext cx="11208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프로젝트  일정</a:t>
              </a:r>
              <a:endParaRPr sz="1100"/>
            </a:p>
          </p:txBody>
        </p:sp>
      </p:grpSp>
      <p:pic>
        <p:nvPicPr>
          <p:cNvPr descr="컵, 커피잔, 자기이(가) 표시된 사진&#10;&#10;자동 생성된 설명"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5741" y="2897557"/>
            <a:ext cx="1479789" cy="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4925741" y="3904025"/>
            <a:ext cx="1479888" cy="746556"/>
            <a:chOff x="998319" y="5056112"/>
            <a:chExt cx="1973183" cy="995408"/>
          </a:xfrm>
        </p:grpSpPr>
        <p:sp>
          <p:nvSpPr>
            <p:cNvPr id="88" name="Google Shape;88;p15"/>
            <p:cNvSpPr txBox="1"/>
            <p:nvPr/>
          </p:nvSpPr>
          <p:spPr>
            <a:xfrm>
              <a:off x="998319" y="5056120"/>
              <a:ext cx="2019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3.1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.2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3.3</a:t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3.4</a:t>
              </a:r>
              <a:endParaRPr sz="800">
                <a:solidFill>
                  <a:srgbClr val="0C0C0C"/>
                </a:solidFill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1675802" y="5056112"/>
              <a:ext cx="1295700" cy="9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화면설계</a:t>
              </a:r>
              <a:endParaRPr sz="800">
                <a:solidFill>
                  <a:srgbClr val="0C0C0C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DB설계</a:t>
              </a:r>
              <a:endParaRPr sz="1100"/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백엔드</a:t>
              </a:r>
              <a:endParaRPr sz="800">
                <a:solidFill>
                  <a:srgbClr val="0C0C0C"/>
                </a:solidFill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프론트엔드</a:t>
              </a:r>
              <a:endParaRPr sz="800">
                <a:solidFill>
                  <a:srgbClr val="0C0C0C"/>
                </a:solidFill>
              </a:endParaRPr>
            </a:p>
          </p:txBody>
        </p:sp>
      </p:grpSp>
      <p:sp>
        <p:nvSpPr>
          <p:cNvPr id="90" name="Google Shape;90;p15"/>
          <p:cNvSpPr txBox="1"/>
          <p:nvPr/>
        </p:nvSpPr>
        <p:spPr>
          <a:xfrm>
            <a:off x="7112283" y="1766914"/>
            <a:ext cx="76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13500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b="1" sz="33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112275" y="2347225"/>
            <a:ext cx="220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발전계획 및 소감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극피동물, 에나멜이(가) 표시된 사진&#10;&#10;자동 생성된 설명" id="92" name="Google Shape;9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283" y="2897557"/>
            <a:ext cx="1479789" cy="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5"/>
          <p:cNvGrpSpPr/>
          <p:nvPr/>
        </p:nvGrpSpPr>
        <p:grpSpPr>
          <a:xfrm>
            <a:off x="7112283" y="3904025"/>
            <a:ext cx="1479800" cy="607950"/>
            <a:chOff x="998319" y="5056112"/>
            <a:chExt cx="1973067" cy="810600"/>
          </a:xfrm>
        </p:grpSpPr>
        <p:sp>
          <p:nvSpPr>
            <p:cNvPr id="94" name="Google Shape;94;p15"/>
            <p:cNvSpPr txBox="1"/>
            <p:nvPr/>
          </p:nvSpPr>
          <p:spPr>
            <a:xfrm>
              <a:off x="998319" y="5056120"/>
              <a:ext cx="2019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r>
                <a:rPr lang="ko" sz="8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 txBox="1"/>
            <p:nvPr/>
          </p:nvSpPr>
          <p:spPr>
            <a:xfrm>
              <a:off x="1788186" y="5056112"/>
              <a:ext cx="1183200" cy="8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향후 발전계획</a:t>
              </a:r>
              <a:endParaRPr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소감</a:t>
              </a:r>
              <a:endParaRPr sz="1100"/>
            </a:p>
            <a:p>
              <a:pPr indent="0" lvl="0" marL="0" marR="0" rtl="0" algn="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96" name="Google Shape;96;p15"/>
          <p:cNvSpPr/>
          <p:nvPr/>
        </p:nvSpPr>
        <p:spPr>
          <a:xfrm>
            <a:off x="551928" y="1516315"/>
            <a:ext cx="135000" cy="135000"/>
          </a:xfrm>
          <a:prstGeom prst="plaque">
            <a:avLst>
              <a:gd fmla="val 50000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707355" y="4088794"/>
            <a:ext cx="51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0C0C0C"/>
                </a:solidFill>
              </a:rPr>
              <a:t>개발환경</a:t>
            </a:r>
            <a:endParaRPr sz="1100"/>
          </a:p>
        </p:txBody>
      </p:sp>
      <p:sp>
        <p:nvSpPr>
          <p:cNvPr id="98" name="Google Shape;98;p15"/>
          <p:cNvSpPr txBox="1"/>
          <p:nvPr/>
        </p:nvSpPr>
        <p:spPr>
          <a:xfrm>
            <a:off x="3707355" y="4281094"/>
            <a:ext cx="510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9" name="Google Shape;99;p15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D0D0D"/>
                </a:solidFill>
              </a:rPr>
              <a:t>OPUS</a:t>
            </a:r>
            <a:endParaRPr b="1" sz="11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/>
          <p:nvPr/>
        </p:nvSpPr>
        <p:spPr>
          <a:xfrm>
            <a:off x="5067575" y="1614025"/>
            <a:ext cx="4736400" cy="2545500"/>
          </a:xfrm>
          <a:prstGeom prst="rect">
            <a:avLst/>
          </a:prstGeom>
          <a:solidFill>
            <a:srgbClr val="F3F3F3">
              <a:alpha val="5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3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438" name="Google Shape;438;p33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3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3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3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p33"/>
          <p:cNvSpPr txBox="1"/>
          <p:nvPr/>
        </p:nvSpPr>
        <p:spPr>
          <a:xfrm>
            <a:off x="551928" y="645077"/>
            <a:ext cx="2521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발전계획</a:t>
            </a:r>
            <a:r>
              <a:rPr b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💡</a:t>
            </a:r>
            <a:endParaRPr b="1" sz="24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601700" y="1614025"/>
            <a:ext cx="371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휴가이외에도 다양한 결재를 간편하게 사용할 수 있는 기능</a:t>
            </a:r>
            <a:endParaRPr sz="1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>
            <a:off x="601688" y="1337245"/>
            <a:ext cx="1403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결재유형 추가</a:t>
            </a:r>
            <a:endParaRPr b="1" sz="1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5" name="Google Shape;445;p33"/>
          <p:cNvSpPr txBox="1"/>
          <p:nvPr/>
        </p:nvSpPr>
        <p:spPr>
          <a:xfrm>
            <a:off x="601688" y="3779070"/>
            <a:ext cx="1403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관리자모드</a:t>
            </a:r>
            <a:r>
              <a:rPr b="1" lang="ko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추가</a:t>
            </a:r>
            <a:endParaRPr b="1" sz="1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601702" y="4014050"/>
            <a:ext cx="3821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근무제도를 각 직원 및 부서별로 간편하게 적용시키는 기능</a:t>
            </a:r>
            <a:endParaRPr sz="1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601688" y="2498970"/>
            <a:ext cx="1403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즐겨찾기 추가</a:t>
            </a:r>
            <a:endParaRPr b="1" sz="1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33"/>
          <p:cNvSpPr txBox="1"/>
          <p:nvPr/>
        </p:nvSpPr>
        <p:spPr>
          <a:xfrm>
            <a:off x="547900" y="2697675"/>
            <a:ext cx="371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본인이 필요로 하는 항목을 정해 빠르게 찾아 사용할 수 있는 기능 </a:t>
            </a:r>
            <a:endParaRPr/>
          </a:p>
        </p:txBody>
      </p:sp>
      <p:pic>
        <p:nvPicPr>
          <p:cNvPr id="449" name="Google Shape;4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950" y="1884488"/>
            <a:ext cx="2672773" cy="200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3"/>
          <p:cNvSpPr/>
          <p:nvPr/>
        </p:nvSpPr>
        <p:spPr>
          <a:xfrm>
            <a:off x="5552775" y="1718325"/>
            <a:ext cx="3130200" cy="2163600"/>
          </a:xfrm>
          <a:prstGeom prst="rect">
            <a:avLst/>
          </a:prstGeom>
          <a:solidFill>
            <a:srgbClr val="FFFFFF">
              <a:alpha val="27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34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456" name="Google Shape;456;p34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4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4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4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34"/>
          <p:cNvSpPr txBox="1"/>
          <p:nvPr/>
        </p:nvSpPr>
        <p:spPr>
          <a:xfrm>
            <a:off x="551928" y="818777"/>
            <a:ext cx="25212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lang="ko" sz="25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소감</a:t>
            </a:r>
            <a:endParaRPr b="1" sz="25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61" name="Google Shape;461;p34"/>
          <p:cNvGrpSpPr/>
          <p:nvPr/>
        </p:nvGrpSpPr>
        <p:grpSpPr>
          <a:xfrm>
            <a:off x="3407093" y="1048648"/>
            <a:ext cx="4583250" cy="592416"/>
            <a:chOff x="5345057" y="1255864"/>
            <a:chExt cx="6111000" cy="789888"/>
          </a:xfrm>
        </p:grpSpPr>
        <p:sp>
          <p:nvSpPr>
            <p:cNvPr id="462" name="Google Shape;462;p34"/>
            <p:cNvSpPr txBox="1"/>
            <p:nvPr/>
          </p:nvSpPr>
          <p:spPr>
            <a:xfrm>
              <a:off x="5345074" y="1255864"/>
              <a:ext cx="133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accent1"/>
                  </a:solidFill>
                </a:rPr>
                <a:t>배운점과 아쉬움</a:t>
              </a:r>
              <a:endParaRPr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4"/>
            <p:cNvSpPr txBox="1"/>
            <p:nvPr/>
          </p:nvSpPr>
          <p:spPr>
            <a:xfrm>
              <a:off x="5345057" y="1542952"/>
              <a:ext cx="61110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수업에서 배운 내용을 응용하면서 배우는것이 많아 좋았고  </a:t>
              </a:r>
              <a:endParaRPr sz="800">
                <a:solidFill>
                  <a:srgbClr val="0C0C0C"/>
                </a:solidFill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0C0C0C"/>
                  </a:solidFill>
                </a:rPr>
                <a:t>앞으로는 복습을 철저히해서 수업을 모두 흡수해야겠다고 생각했습니다🐥</a:t>
              </a:r>
              <a:endParaRPr sz="800">
                <a:solidFill>
                  <a:srgbClr val="0C0C0C"/>
                </a:solidFill>
              </a:endParaRPr>
            </a:p>
          </p:txBody>
        </p:sp>
      </p:grpSp>
      <p:sp>
        <p:nvSpPr>
          <p:cNvPr id="464" name="Google Shape;464;p34"/>
          <p:cNvSpPr txBox="1"/>
          <p:nvPr/>
        </p:nvSpPr>
        <p:spPr>
          <a:xfrm>
            <a:off x="602577" y="1479201"/>
            <a:ext cx="169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THANK YOU!</a:t>
            </a:r>
            <a:endParaRPr b="1" sz="21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 rotWithShape="1">
          <a:blip r:embed="rId3">
            <a:alphaModFix/>
          </a:blip>
          <a:srcRect b="25242" l="0" r="33962" t="23093"/>
          <a:stretch/>
        </p:blipFill>
        <p:spPr>
          <a:xfrm>
            <a:off x="547889" y="2372831"/>
            <a:ext cx="5311970" cy="277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3">
            <a:alphaModFix/>
          </a:blip>
          <a:srcRect b="61514" l="67553" r="0" t="23095"/>
          <a:stretch/>
        </p:blipFill>
        <p:spPr>
          <a:xfrm>
            <a:off x="5982077" y="2372831"/>
            <a:ext cx="2609989" cy="82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 b="25239" l="67553" r="0" t="40638"/>
          <a:stretch/>
        </p:blipFill>
        <p:spPr>
          <a:xfrm>
            <a:off x="5982077" y="3313568"/>
            <a:ext cx="2609989" cy="182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74C81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침대, 실내, 담요, 천이(가) 표시된 사진&#10;&#10;자동 생성된 설명" id="104" name="Google Shape;104;p16"/>
          <p:cNvPicPr preferRelativeResize="0"/>
          <p:nvPr/>
        </p:nvPicPr>
        <p:blipFill rotWithShape="1">
          <a:blip r:embed="rId3">
            <a:alphaModFix amt="20000"/>
          </a:blip>
          <a:srcRect b="7820" l="0" r="0" t="7812"/>
          <a:stretch/>
        </p:blipFill>
        <p:spPr>
          <a:xfrm>
            <a:off x="16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6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106" name="Google Shape;106;p16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</a:t>
              </a: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01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</a:t>
              </a: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02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03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9" name="Google Shape;109;p16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04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921789" y="2225501"/>
            <a:ext cx="7300463" cy="700425"/>
            <a:chOff x="1364554" y="2967335"/>
            <a:chExt cx="9733951" cy="933900"/>
          </a:xfrm>
        </p:grpSpPr>
        <p:grpSp>
          <p:nvGrpSpPr>
            <p:cNvPr id="111" name="Google Shape;111;p16"/>
            <p:cNvGrpSpPr/>
            <p:nvPr/>
          </p:nvGrpSpPr>
          <p:grpSpPr>
            <a:xfrm>
              <a:off x="1364554" y="2967335"/>
              <a:ext cx="6061552" cy="933900"/>
              <a:chOff x="3083959" y="2967335"/>
              <a:chExt cx="6061552" cy="933900"/>
            </a:xfrm>
          </p:grpSpPr>
          <p:sp>
            <p:nvSpPr>
              <p:cNvPr id="112" name="Google Shape;112;p16"/>
              <p:cNvSpPr txBox="1"/>
              <p:nvPr/>
            </p:nvSpPr>
            <p:spPr>
              <a:xfrm>
                <a:off x="3083959" y="2967335"/>
                <a:ext cx="5411700" cy="9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4100">
                    <a:solidFill>
                      <a:schemeClr val="lt1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CHAPTER 01</a:t>
                </a:r>
                <a:endParaRPr sz="4100">
                  <a:solidFill>
                    <a:schemeClr val="lt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  <p:sp>
            <p:nvSpPr>
              <p:cNvPr id="113" name="Google Shape;113;p16"/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4" name="Google Shape;114;p16"/>
            <p:cNvGrpSpPr/>
            <p:nvPr/>
          </p:nvGrpSpPr>
          <p:grpSpPr>
            <a:xfrm>
              <a:off x="7977735" y="3244334"/>
              <a:ext cx="3120770" cy="379500"/>
              <a:chOff x="8335381" y="3244334"/>
              <a:chExt cx="3120770" cy="379500"/>
            </a:xfrm>
          </p:grpSpPr>
          <p:sp>
            <p:nvSpPr>
              <p:cNvPr id="115" name="Google Shape;115;p16"/>
              <p:cNvSpPr txBox="1"/>
              <p:nvPr/>
            </p:nvSpPr>
            <p:spPr>
              <a:xfrm>
                <a:off x="9360651" y="3244334"/>
                <a:ext cx="2095500" cy="3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ctr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프로젝트 개요</a:t>
                </a:r>
                <a:endParaRPr sz="1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116" name="Google Shape;116;p16"/>
              <p:cNvCxnSpPr/>
              <p:nvPr/>
            </p:nvCxnSpPr>
            <p:spPr>
              <a:xfrm>
                <a:off x="8335381" y="3434267"/>
                <a:ext cx="1200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486375" y="3452250"/>
            <a:ext cx="2050800" cy="337500"/>
          </a:xfrm>
          <a:prstGeom prst="roundRect">
            <a:avLst>
              <a:gd fmla="val 16667" name="adj"/>
            </a:avLst>
          </a:prstGeom>
          <a:solidFill>
            <a:srgbClr val="374C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175400" y="1256975"/>
            <a:ext cx="5623500" cy="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ko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사용자와 관리자의 편리함을 잡아보자</a:t>
            </a:r>
            <a:endParaRPr i="1" sz="1400"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486378" y="283145"/>
            <a:ext cx="3222157" cy="177075"/>
            <a:chOff x="460504" y="377576"/>
            <a:chExt cx="4296209" cy="236100"/>
          </a:xfrm>
        </p:grpSpPr>
        <p:sp>
          <p:nvSpPr>
            <p:cNvPr id="124" name="Google Shape;124;p17"/>
            <p:cNvSpPr txBox="1"/>
            <p:nvPr/>
          </p:nvSpPr>
          <p:spPr>
            <a:xfrm>
              <a:off x="460504" y="377576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1456315" y="377576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2718892" y="377576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3851013" y="377576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17"/>
          <p:cNvSpPr txBox="1"/>
          <p:nvPr/>
        </p:nvSpPr>
        <p:spPr>
          <a:xfrm>
            <a:off x="428153" y="610139"/>
            <a:ext cx="2521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b="1" sz="2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813" y="460213"/>
            <a:ext cx="3081800" cy="2054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486375" y="2288275"/>
            <a:ext cx="1574700" cy="337500"/>
          </a:xfrm>
          <a:prstGeom prst="roundRect">
            <a:avLst>
              <a:gd fmla="val 16667" name="adj"/>
            </a:avLst>
          </a:prstGeom>
          <a:solidFill>
            <a:srgbClr val="374C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498363" y="2233375"/>
            <a:ext cx="157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근태관리시스템</a:t>
            </a:r>
            <a:endParaRPr b="1"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98375" y="3405438"/>
            <a:ext cx="205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사용자친화적 시스템</a:t>
            </a:r>
            <a:endParaRPr b="1"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722325" y="3856600"/>
            <a:ext cx="81567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직원과 인사관리자 모두에게 정보 접근성</a:t>
            </a:r>
            <a:r>
              <a:rPr lang="ko">
                <a:solidFill>
                  <a:srgbClr val="3B3838"/>
                </a:solidFill>
              </a:rPr>
              <a:t>∙</a:t>
            </a: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편의성이 강화된 서비스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체계적인 DB설계를 위하여 </a:t>
            </a: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모드를 관리자 모드보다 우선적으로 제작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722313" y="2645425"/>
            <a:ext cx="532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근로 캘린더와 휴가신청의 기능을 하는 회사그룹웨어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9025" y="1108000"/>
            <a:ext cx="66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374C81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b="1" sz="2000">
              <a:solidFill>
                <a:srgbClr val="374C8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994175" y="1462075"/>
            <a:ext cx="66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374C81"/>
                </a:solidFill>
                <a:latin typeface="Impact"/>
                <a:ea typeface="Impact"/>
                <a:cs typeface="Impact"/>
                <a:sym typeface="Impact"/>
              </a:rPr>
              <a:t>”</a:t>
            </a:r>
            <a:endParaRPr b="1" sz="2000">
              <a:solidFill>
                <a:srgbClr val="374C8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5900150" y="408100"/>
            <a:ext cx="3130200" cy="2163600"/>
          </a:xfrm>
          <a:prstGeom prst="rect">
            <a:avLst/>
          </a:prstGeom>
          <a:solidFill>
            <a:srgbClr val="FFFFFF">
              <a:alpha val="27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8"/>
          <p:cNvGrpSpPr/>
          <p:nvPr/>
        </p:nvGrpSpPr>
        <p:grpSpPr>
          <a:xfrm>
            <a:off x="464003" y="108445"/>
            <a:ext cx="3420807" cy="177075"/>
            <a:chOff x="852371" y="377543"/>
            <a:chExt cx="4561076" cy="236100"/>
          </a:xfrm>
        </p:grpSpPr>
        <p:sp>
          <p:nvSpPr>
            <p:cNvPr id="143" name="Google Shape;143;p18"/>
            <p:cNvSpPr txBox="1"/>
            <p:nvPr/>
          </p:nvSpPr>
          <p:spPr>
            <a:xfrm>
              <a:off x="852371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2133965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 txBox="1"/>
            <p:nvPr/>
          </p:nvSpPr>
          <p:spPr>
            <a:xfrm>
              <a:off x="3320109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4507746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18"/>
          <p:cNvSpPr txBox="1"/>
          <p:nvPr/>
        </p:nvSpPr>
        <p:spPr>
          <a:xfrm>
            <a:off x="464003" y="285527"/>
            <a:ext cx="2521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선정배경</a:t>
            </a:r>
            <a:endParaRPr b="1" sz="2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89275" y="635800"/>
            <a:ext cx="8650800" cy="60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사용자가 결재 신청등의 인사 시스템을 이용할 때 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복잡한 진행과정에 따른 불편함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결재 및 신청 등의 진행과정이 익숙해지는데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많은 시간이 소요되는 불편함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근태현황에 대한 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실시간 공유가 어려움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근로 시스템에서 서비스하는 다이어리 기능은 사용이 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직관적이지 못해 불편함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⭐ </a:t>
            </a: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사용자들이 자신의 근무일정을 직관적으로 확인하는 시스템을 만들고자 함.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➢"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진행과정 페이지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간소화로 인해 편리함 up!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부서 동료들의 일정을 한눈에 확인할 수 있는 캘린더 시스템에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비공개 기능을 적용하여 사용자의 사생활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근무제도에 따른 근태결산자동화, 다양한 유형의 휴가계산 등을 활용하여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사용자와 인사담당자에게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	편리함을 제공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78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807450" y="2345151"/>
            <a:ext cx="7529100" cy="1863000"/>
          </a:xfrm>
          <a:prstGeom prst="roundRect">
            <a:avLst>
              <a:gd fmla="val 16667" name="adj"/>
            </a:avLst>
          </a:prstGeom>
          <a:solidFill>
            <a:srgbClr val="F3F3F3">
              <a:alpha val="46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692925" y="1102517"/>
            <a:ext cx="7529100" cy="1098300"/>
          </a:xfrm>
          <a:prstGeom prst="roundRect">
            <a:avLst>
              <a:gd fmla="val 16667" name="adj"/>
            </a:avLst>
          </a:prstGeom>
          <a:solidFill>
            <a:srgbClr val="F3F3F3">
              <a:alpha val="46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2711550" y="3320450"/>
            <a:ext cx="5139300" cy="79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3605775" y="3314738"/>
            <a:ext cx="2165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∙</a:t>
            </a:r>
            <a:r>
              <a:rPr lang="ko">
                <a:solidFill>
                  <a:srgbClr val="43434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휴가요청 내역 리스트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∙</a:t>
            </a:r>
            <a:r>
              <a:rPr lang="ko">
                <a:solidFill>
                  <a:srgbClr val="43434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신청 취소 기능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2711550" y="2409450"/>
            <a:ext cx="5139300" cy="79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2711550" y="1242350"/>
            <a:ext cx="5139300" cy="79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9"/>
          <p:cNvGrpSpPr/>
          <p:nvPr/>
        </p:nvGrpSpPr>
        <p:grpSpPr>
          <a:xfrm>
            <a:off x="692928" y="283120"/>
            <a:ext cx="3588157" cy="177075"/>
            <a:chOff x="735904" y="377543"/>
            <a:chExt cx="4784209" cy="236100"/>
          </a:xfrm>
        </p:grpSpPr>
        <p:sp>
          <p:nvSpPr>
            <p:cNvPr id="160" name="Google Shape;160;p19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9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9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2838500" y="1407200"/>
            <a:ext cx="51393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본인, 그리고 본인이 포함된 부서직원들의 일정을 공유</a:t>
            </a:r>
            <a:endParaRPr sz="14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10388" y="4208158"/>
            <a:ext cx="1403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A66AC"/>
                </a:solidFill>
                <a:latin typeface="Nanum Gothic"/>
                <a:ea typeface="Nanum Gothic"/>
                <a:cs typeface="Nanum Gothic"/>
                <a:sym typeface="Nanum Gothic"/>
              </a:rPr>
              <a:t>부가기능</a:t>
            </a:r>
            <a:endParaRPr b="1" sz="13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330200" y="6408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4A66AC"/>
                </a:solidFill>
                <a:latin typeface="Nanum Gothic"/>
                <a:ea typeface="Nanum Gothic"/>
                <a:cs typeface="Nanum Gothic"/>
                <a:sym typeface="Nanum Gothic"/>
              </a:rPr>
              <a:t>주요기능</a:t>
            </a:r>
            <a:endParaRPr b="1" sz="1800">
              <a:solidFill>
                <a:srgbClr val="4A66A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3605775" y="2465238"/>
            <a:ext cx="38844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∙</a:t>
            </a:r>
            <a:r>
              <a:rPr lang="ko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휴가 유형별 신청</a:t>
            </a:r>
            <a:endParaRPr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34343"/>
                </a:solidFill>
              </a:rPr>
              <a:t>∙</a:t>
            </a:r>
            <a:r>
              <a:rPr lang="ko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결재 완료 시 </a:t>
            </a:r>
            <a:r>
              <a:rPr lang="ko">
                <a:solidFill>
                  <a:srgbClr val="43434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잔여 휴가 자동계산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>
            <a:off x="410400" y="1045450"/>
            <a:ext cx="416100" cy="0"/>
          </a:xfrm>
          <a:prstGeom prst="straightConnector1">
            <a:avLst/>
          </a:prstGeom>
          <a:noFill/>
          <a:ln cap="flat" cmpd="sng" w="9525">
            <a:solidFill>
              <a:srgbClr val="4A66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9"/>
          <p:cNvSpPr/>
          <p:nvPr/>
        </p:nvSpPr>
        <p:spPr>
          <a:xfrm>
            <a:off x="1375350" y="1203200"/>
            <a:ext cx="869700" cy="869700"/>
          </a:xfrm>
          <a:prstGeom prst="ellipse">
            <a:avLst/>
          </a:prstGeom>
          <a:gradFill>
            <a:gsLst>
              <a:gs pos="0">
                <a:srgbClr val="4A66AC"/>
              </a:gs>
              <a:gs pos="100000">
                <a:srgbClr val="374C81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근무</a:t>
            </a:r>
            <a:endParaRPr b="1" sz="135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관리</a:t>
            </a:r>
            <a:endParaRPr b="1" sz="135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0" name="Google Shape;170;p19"/>
          <p:cNvCxnSpPr/>
          <p:nvPr/>
        </p:nvCxnSpPr>
        <p:spPr>
          <a:xfrm>
            <a:off x="410400" y="4539063"/>
            <a:ext cx="416100" cy="0"/>
          </a:xfrm>
          <a:prstGeom prst="straightConnector1">
            <a:avLst/>
          </a:prstGeom>
          <a:noFill/>
          <a:ln cap="flat" cmpd="sng" w="9525">
            <a:solidFill>
              <a:srgbClr val="4A66A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>
            <a:stCxn id="169" idx="6"/>
            <a:endCxn id="158" idx="1"/>
          </p:cNvCxnSpPr>
          <p:nvPr/>
        </p:nvCxnSpPr>
        <p:spPr>
          <a:xfrm>
            <a:off x="2245050" y="1638050"/>
            <a:ext cx="4665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>
            <a:endCxn id="173" idx="1"/>
          </p:cNvCxnSpPr>
          <p:nvPr/>
        </p:nvCxnSpPr>
        <p:spPr>
          <a:xfrm flipH="1" rot="10800000">
            <a:off x="2244938" y="2809013"/>
            <a:ext cx="462600" cy="243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3" name="Google Shape;173;p19"/>
          <p:cNvSpPr txBox="1"/>
          <p:nvPr/>
        </p:nvSpPr>
        <p:spPr>
          <a:xfrm>
            <a:off x="2707538" y="2624363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신청</a:t>
            </a:r>
            <a:endParaRPr sz="1700"/>
          </a:p>
        </p:txBody>
      </p:sp>
      <p:sp>
        <p:nvSpPr>
          <p:cNvPr id="174" name="Google Shape;174;p19"/>
          <p:cNvSpPr txBox="1"/>
          <p:nvPr/>
        </p:nvSpPr>
        <p:spPr>
          <a:xfrm>
            <a:off x="2707550" y="3553675"/>
            <a:ext cx="7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관리</a:t>
            </a:r>
            <a:endParaRPr sz="1700"/>
          </a:p>
        </p:txBody>
      </p:sp>
      <p:sp>
        <p:nvSpPr>
          <p:cNvPr id="175" name="Google Shape;175;p19"/>
          <p:cNvSpPr/>
          <p:nvPr/>
        </p:nvSpPr>
        <p:spPr>
          <a:xfrm>
            <a:off x="1544550" y="4539050"/>
            <a:ext cx="531300" cy="531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4332450" y="4539050"/>
            <a:ext cx="531300" cy="531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120350" y="4539050"/>
            <a:ext cx="531300" cy="5313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8" name="Google Shape;178;p19"/>
          <p:cNvCxnSpPr>
            <a:stCxn id="179" idx="6"/>
          </p:cNvCxnSpPr>
          <p:nvPr/>
        </p:nvCxnSpPr>
        <p:spPr>
          <a:xfrm>
            <a:off x="2265050" y="3082712"/>
            <a:ext cx="435000" cy="3516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0" name="Google Shape;180;p19"/>
          <p:cNvSpPr txBox="1"/>
          <p:nvPr/>
        </p:nvSpPr>
        <p:spPr>
          <a:xfrm>
            <a:off x="1413600" y="4635350"/>
            <a:ext cx="7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4201500" y="4552775"/>
            <a:ext cx="7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공지</a:t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사항</a:t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6989400" y="4552775"/>
            <a:ext cx="7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마이</a:t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5963B8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</a:t>
            </a:r>
            <a:endParaRPr b="1" sz="1000">
              <a:solidFill>
                <a:srgbClr val="5963B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1395350" y="2647862"/>
            <a:ext cx="869700" cy="869700"/>
          </a:xfrm>
          <a:prstGeom prst="ellipse">
            <a:avLst/>
          </a:prstGeom>
          <a:gradFill>
            <a:gsLst>
              <a:gs pos="0">
                <a:srgbClr val="4A66AC"/>
              </a:gs>
              <a:gs pos="100000">
                <a:srgbClr val="374C81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휴가</a:t>
            </a:r>
            <a:endParaRPr b="1" sz="135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요청</a:t>
            </a:r>
            <a:endParaRPr b="1" sz="135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74C81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침대, 실내, 담요, 천이(가) 표시된 사진&#10;&#10;자동 생성된 설명" id="187" name="Google Shape;187;p20"/>
          <p:cNvPicPr preferRelativeResize="0"/>
          <p:nvPr/>
        </p:nvPicPr>
        <p:blipFill rotWithShape="1">
          <a:blip r:embed="rId3">
            <a:alphaModFix amt="20000"/>
          </a:blip>
          <a:srcRect b="7820" l="0" r="0" t="7812"/>
          <a:stretch/>
        </p:blipFill>
        <p:spPr>
          <a:xfrm>
            <a:off x="16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0"/>
          <p:cNvGrpSpPr/>
          <p:nvPr/>
        </p:nvGrpSpPr>
        <p:grpSpPr>
          <a:xfrm>
            <a:off x="551928" y="283157"/>
            <a:ext cx="3588157" cy="177075"/>
            <a:chOff x="735904" y="377543"/>
            <a:chExt cx="4784209" cy="236100"/>
          </a:xfrm>
        </p:grpSpPr>
        <p:sp>
          <p:nvSpPr>
            <p:cNvPr id="189" name="Google Shape;189;p20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01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0" name="Google Shape;190;p20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02</a:t>
              </a:r>
              <a:endParaRPr sz="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03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9197CE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CHAPTER 04</a:t>
              </a:r>
              <a:endParaRPr sz="700">
                <a:solidFill>
                  <a:srgbClr val="9197CE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3" name="Google Shape;193;p20"/>
          <p:cNvGrpSpPr/>
          <p:nvPr/>
        </p:nvGrpSpPr>
        <p:grpSpPr>
          <a:xfrm>
            <a:off x="921789" y="2225501"/>
            <a:ext cx="7300361" cy="707924"/>
            <a:chOff x="1364554" y="2967335"/>
            <a:chExt cx="9733814" cy="943898"/>
          </a:xfrm>
        </p:grpSpPr>
        <p:grpSp>
          <p:nvGrpSpPr>
            <p:cNvPr id="194" name="Google Shape;194;p20"/>
            <p:cNvGrpSpPr/>
            <p:nvPr/>
          </p:nvGrpSpPr>
          <p:grpSpPr>
            <a:xfrm>
              <a:off x="1364554" y="2967335"/>
              <a:ext cx="6061552" cy="933900"/>
              <a:chOff x="3083959" y="2967335"/>
              <a:chExt cx="6061552" cy="933900"/>
            </a:xfrm>
          </p:grpSpPr>
          <p:sp>
            <p:nvSpPr>
              <p:cNvPr id="195" name="Google Shape;195;p20"/>
              <p:cNvSpPr txBox="1"/>
              <p:nvPr/>
            </p:nvSpPr>
            <p:spPr>
              <a:xfrm>
                <a:off x="3083959" y="2967335"/>
                <a:ext cx="5411700" cy="9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0" spcFirstLastPara="1" rIns="0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4100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CHAPTER 02</a:t>
                </a:r>
                <a:endParaRPr sz="41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96" name="Google Shape;196;p20"/>
              <p:cNvSpPr/>
              <p:nvPr/>
            </p:nvSpPr>
            <p:spPr>
              <a:xfrm>
                <a:off x="8965511" y="3339000"/>
                <a:ext cx="180000" cy="180000"/>
              </a:xfrm>
              <a:prstGeom prst="plaque">
                <a:avLst>
                  <a:gd fmla="val 50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7" name="Google Shape;197;p20"/>
            <p:cNvGrpSpPr/>
            <p:nvPr/>
          </p:nvGrpSpPr>
          <p:grpSpPr>
            <a:xfrm>
              <a:off x="7760868" y="3244333"/>
              <a:ext cx="3337500" cy="666900"/>
              <a:chOff x="8118514" y="3244333"/>
              <a:chExt cx="3337500" cy="666900"/>
            </a:xfrm>
          </p:grpSpPr>
          <p:sp>
            <p:nvSpPr>
              <p:cNvPr id="198" name="Google Shape;198;p20"/>
              <p:cNvSpPr txBox="1"/>
              <p:nvPr/>
            </p:nvSpPr>
            <p:spPr>
              <a:xfrm>
                <a:off x="8914114" y="3244333"/>
                <a:ext cx="25419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1" anchor="ctr" bIns="34275" lIns="68575" spcFirstLastPara="1" rIns="68575" wrap="square" tIns="34275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프로젝트  일정 및 개발환경</a:t>
                </a:r>
                <a:endParaRPr sz="14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cxnSp>
            <p:nvCxnSpPr>
              <p:cNvPr id="199" name="Google Shape;199;p20"/>
              <p:cNvCxnSpPr/>
              <p:nvPr/>
            </p:nvCxnSpPr>
            <p:spPr>
              <a:xfrm>
                <a:off x="8118514" y="3434083"/>
                <a:ext cx="1446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1"/>
          <p:cNvGrpSpPr/>
          <p:nvPr/>
        </p:nvGrpSpPr>
        <p:grpSpPr>
          <a:xfrm>
            <a:off x="692928" y="283120"/>
            <a:ext cx="3588157" cy="177075"/>
            <a:chOff x="735904" y="377543"/>
            <a:chExt cx="4784209" cy="236100"/>
          </a:xfrm>
        </p:grpSpPr>
        <p:sp>
          <p:nvSpPr>
            <p:cNvPr id="205" name="Google Shape;205;p21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692924" y="809376"/>
            <a:ext cx="8330925" cy="473286"/>
            <a:chOff x="923899" y="1079168"/>
            <a:chExt cx="11107900" cy="631048"/>
          </a:xfrm>
        </p:grpSpPr>
        <p:sp>
          <p:nvSpPr>
            <p:cNvPr id="210" name="Google Shape;210;p21"/>
            <p:cNvSpPr txBox="1"/>
            <p:nvPr/>
          </p:nvSpPr>
          <p:spPr>
            <a:xfrm>
              <a:off x="923899" y="1104817"/>
              <a:ext cx="39162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0"/>
                <a:buFont typeface="Arial"/>
                <a:buNone/>
              </a:pPr>
              <a:r>
                <a:rPr b="1" lang="ko" sz="2500">
                  <a:solidFill>
                    <a:schemeClr val="accen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일정</a:t>
              </a:r>
              <a:endParaRPr b="1" sz="25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6095999" y="1079168"/>
              <a:ext cx="59358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aphicFrame>
        <p:nvGraphicFramePr>
          <p:cNvPr id="212" name="Google Shape;212;p21"/>
          <p:cNvGraphicFramePr/>
          <p:nvPr/>
        </p:nvGraphicFramePr>
        <p:xfrm>
          <a:off x="692925" y="17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{606A1170-964B-4DEE-B9CC-4A60D6E3A982}</a:tableStyleId>
              </a:tblPr>
              <a:tblGrid>
                <a:gridCol w="785050"/>
                <a:gridCol w="785050"/>
                <a:gridCol w="785050"/>
                <a:gridCol w="785050"/>
                <a:gridCol w="785050"/>
                <a:gridCol w="785050"/>
                <a:gridCol w="785050"/>
                <a:gridCol w="785050"/>
                <a:gridCol w="785050"/>
                <a:gridCol w="785050"/>
              </a:tblGrid>
              <a:tr h="396200"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Week1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Week2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Week3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 gridSpan="2" vMerge="1"/>
                <a:tc hMerge="1" v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6/20(월) ~ 6/26(일)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6/27(월) ~ 7/3(일)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7/4(월) ~ 7/10(일)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7/11(월) ~ 7/15(금)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</a:t>
                      </a: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프로젝트기획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주제선정</a:t>
                      </a:r>
                      <a:endParaRPr b="1">
                        <a:highlight>
                          <a:srgbClr val="C9DAF8"/>
                        </a:highlight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DB설계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프로토콜 정의 및 ERD 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백엔드구현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DTO, Repository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</a:t>
                      </a: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프론트엔드구현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웹사이트구현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62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   </a:t>
                      </a: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총 개발기간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사전기획 1주 + back,front 개발3주 ( with 피드백)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483453" y="283157"/>
            <a:ext cx="3588157" cy="177075"/>
            <a:chOff x="735904" y="377543"/>
            <a:chExt cx="4784209" cy="236100"/>
          </a:xfrm>
        </p:grpSpPr>
        <p:sp>
          <p:nvSpPr>
            <p:cNvPr id="218" name="Google Shape;218;p22"/>
            <p:cNvSpPr txBox="1"/>
            <p:nvPr/>
          </p:nvSpPr>
          <p:spPr>
            <a:xfrm>
              <a:off x="735904" y="377543"/>
              <a:ext cx="8703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01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2"/>
            <p:cNvSpPr txBox="1"/>
            <p:nvPr/>
          </p:nvSpPr>
          <p:spPr>
            <a:xfrm>
              <a:off x="2027348" y="377543"/>
              <a:ext cx="9042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CHAPTER 02</a:t>
              </a:r>
              <a:endPara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318792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03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 txBox="1"/>
            <p:nvPr/>
          </p:nvSpPr>
          <p:spPr>
            <a:xfrm>
              <a:off x="4614413" y="377543"/>
              <a:ext cx="9057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CHAPTER 04</a:t>
              </a:r>
              <a:endParaRPr sz="7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22"/>
          <p:cNvSpPr txBox="1"/>
          <p:nvPr/>
        </p:nvSpPr>
        <p:spPr>
          <a:xfrm>
            <a:off x="483450" y="646350"/>
            <a:ext cx="3725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활용 장비 및 재료(개발환경)</a:t>
            </a:r>
            <a:endParaRPr b="1" sz="20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483449" y="1331250"/>
            <a:ext cx="80082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❏"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언어</a:t>
            </a:r>
            <a:r>
              <a:rPr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자바,  SQL,  JS,  HTML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❏"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툴</a:t>
            </a:r>
            <a:r>
              <a:rPr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SQL developer,  이클립스,   VSCode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❏"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부가 툴</a:t>
            </a:r>
            <a:r>
              <a:rPr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wix,  draw.io,  ovenapp,  exerd,  git,  postman</a:t>
            </a:r>
            <a:endParaRPr sz="1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048" y="1895789"/>
            <a:ext cx="774700" cy="43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263" y="2014026"/>
            <a:ext cx="448075" cy="3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013" y="1895790"/>
            <a:ext cx="382989" cy="4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6925" y="4469800"/>
            <a:ext cx="1015100" cy="5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">
            <a:off x="2357028" y="2246150"/>
            <a:ext cx="526954" cy="2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5225" y="1895800"/>
            <a:ext cx="774700" cy="5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5900" y="4362538"/>
            <a:ext cx="676950" cy="7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7025" y="4582530"/>
            <a:ext cx="676950" cy="28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5650" y="3100600"/>
            <a:ext cx="1015100" cy="5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69272" y="3100589"/>
            <a:ext cx="914824" cy="5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48638" y="4591950"/>
            <a:ext cx="676950" cy="263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300" y="3096701"/>
            <a:ext cx="454975" cy="51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">
            <a:off x="1512951" y="3470176"/>
            <a:ext cx="645662" cy="3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3987" y="4496065"/>
            <a:ext cx="454975" cy="45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56463" y="4467988"/>
            <a:ext cx="526950" cy="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